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2" r:id="rId4"/>
    <p:sldId id="259" r:id="rId5"/>
    <p:sldId id="260" r:id="rId6"/>
    <p:sldId id="264" r:id="rId7"/>
    <p:sldId id="265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2E12-448C-4C61-B45A-A10DD0CCE55C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5A8FF-779C-407A-A698-4A2B101ADD63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2E12-448C-4C61-B45A-A10DD0CCE55C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5A8FF-779C-407A-A698-4A2B101AD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2E12-448C-4C61-B45A-A10DD0CCE55C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5A8FF-779C-407A-A698-4A2B101AD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2E12-448C-4C61-B45A-A10DD0CCE55C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5A8FF-779C-407A-A698-4A2B101AD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2E12-448C-4C61-B45A-A10DD0CCE55C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5A8FF-779C-407A-A698-4A2B101AD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2E12-448C-4C61-B45A-A10DD0CCE55C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5A8FF-779C-407A-A698-4A2B101AD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2E12-448C-4C61-B45A-A10DD0CCE55C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5A8FF-779C-407A-A698-4A2B101AD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2E12-448C-4C61-B45A-A10DD0CCE55C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5A8FF-779C-407A-A698-4A2B101AD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2E12-448C-4C61-B45A-A10DD0CCE55C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5A8FF-779C-407A-A698-4A2B101AD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2E12-448C-4C61-B45A-A10DD0CCE55C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5A8FF-779C-407A-A698-4A2B101ADD63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2E12-448C-4C61-B45A-A10DD0CCE55C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5A8FF-779C-407A-A698-4A2B101ADD63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E912E12-448C-4C61-B45A-A10DD0CCE55C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965A8FF-779C-407A-A698-4A2B101ADD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Do Now – p. 40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03637"/>
            <a:ext cx="5715000" cy="2925763"/>
          </a:xfrm>
        </p:spPr>
        <p:txBody>
          <a:bodyPr>
            <a:noAutofit/>
          </a:bodyPr>
          <a:lstStyle/>
          <a:p>
            <a:r>
              <a:rPr lang="en-US" sz="2800" dirty="0" smtClean="0"/>
              <a:t>What are some of the “possible changes” that have happened since the Constitution was written in 1787?</a:t>
            </a:r>
          </a:p>
          <a:p>
            <a:endParaRPr lang="en-US" sz="900" dirty="0" smtClean="0"/>
          </a:p>
          <a:p>
            <a:r>
              <a:rPr lang="en-US" sz="2800" dirty="0" smtClean="0"/>
              <a:t>Why do you think the Constitution is sometimes called “living” or “flexible?”</a:t>
            </a:r>
            <a:endParaRPr lang="en-US" sz="2800" dirty="0"/>
          </a:p>
        </p:txBody>
      </p:sp>
      <p:sp>
        <p:nvSpPr>
          <p:cNvPr id="5" name="Explosion 1 4"/>
          <p:cNvSpPr/>
          <p:nvPr/>
        </p:nvSpPr>
        <p:spPr>
          <a:xfrm>
            <a:off x="6781800" y="-609600"/>
            <a:ext cx="2667000" cy="2895600"/>
          </a:xfrm>
          <a:prstGeom prst="irregularSeal1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Paste and Answer</a:t>
            </a:r>
            <a:endParaRPr lang="en-US" sz="2400" dirty="0"/>
          </a:p>
        </p:txBody>
      </p:sp>
      <p:grpSp>
        <p:nvGrpSpPr>
          <p:cNvPr id="7" name="Group 6"/>
          <p:cNvGrpSpPr/>
          <p:nvPr/>
        </p:nvGrpSpPr>
        <p:grpSpPr>
          <a:xfrm>
            <a:off x="2590800" y="1295400"/>
            <a:ext cx="6345093" cy="4953000"/>
            <a:chOff x="2590800" y="1295400"/>
            <a:chExt cx="6345093" cy="4953000"/>
          </a:xfrm>
        </p:grpSpPr>
        <p:pic>
          <p:nvPicPr>
            <p:cNvPr id="1026" name="Picture 2" descr="http://brothersjudd.com/reviews/images/hamilton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80" t="8765" r="11241" b="24102"/>
            <a:stretch/>
          </p:blipFill>
          <p:spPr bwMode="auto">
            <a:xfrm>
              <a:off x="6324599" y="2895600"/>
              <a:ext cx="2611294" cy="28748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ounded Rectangular Callout 3"/>
            <p:cNvSpPr/>
            <p:nvPr/>
          </p:nvSpPr>
          <p:spPr>
            <a:xfrm>
              <a:off x="2590800" y="1295400"/>
              <a:ext cx="4343400" cy="2286000"/>
            </a:xfrm>
            <a:prstGeom prst="wedgeRoundRectCallout">
              <a:avLst>
                <a:gd name="adj1" fmla="val 50618"/>
                <a:gd name="adj2" fmla="val 71591"/>
                <a:gd name="adj3" fmla="val 166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“Constitutions should consist only of general [rules]: The reason is, that they must necessarily be permanent, and that they cannot calculate for the possible changes of things.”</a:t>
              </a:r>
              <a:endParaRPr lang="en-US" sz="2400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6324599" y="5770419"/>
              <a:ext cx="2611294" cy="47798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Alexander Hamilton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2817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Why did the framers of the Constitution allow for the document to be changed?</a:t>
            </a:r>
          </a:p>
          <a:p>
            <a:r>
              <a:rPr lang="en-US" sz="3600" dirty="0" smtClean="0"/>
              <a:t>What is the process for amending the Constitution?</a:t>
            </a:r>
          </a:p>
          <a:p>
            <a:r>
              <a:rPr lang="en-US" sz="3600" dirty="0" smtClean="0"/>
              <a:t>What are some of the most important amendments to the Constitution?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61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910329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The Constitution </a:t>
            </a:r>
            <a:r>
              <a:rPr lang="en-US" sz="2800" dirty="0" smtClean="0"/>
              <a:t>– The supreme law of the United States and framework for the organization of the federal government</a:t>
            </a:r>
          </a:p>
          <a:p>
            <a:r>
              <a:rPr lang="en-US" sz="2800" dirty="0" smtClean="0"/>
              <a:t>The Constitution has a three-part structure…</a:t>
            </a:r>
          </a:p>
          <a:p>
            <a:pPr marL="708660" lvl="1" indent="-342900">
              <a:buFont typeface="+mj-lt"/>
              <a:buAutoNum type="arabicPeriod"/>
            </a:pPr>
            <a:r>
              <a:rPr lang="en-US" sz="2400" b="1" dirty="0" smtClean="0"/>
              <a:t>Preamble</a:t>
            </a:r>
            <a:r>
              <a:rPr lang="en-US" sz="2400" dirty="0" smtClean="0"/>
              <a:t> – Introduction that tells the goals of the government created by the Constitution</a:t>
            </a:r>
          </a:p>
          <a:p>
            <a:pPr marL="708660" lvl="1" indent="-342900">
              <a:buFont typeface="+mj-lt"/>
              <a:buAutoNum type="arabicPeriod"/>
            </a:pPr>
            <a:r>
              <a:rPr lang="en-US" sz="2400" b="1" dirty="0" smtClean="0"/>
              <a:t>Articles – </a:t>
            </a:r>
            <a:r>
              <a:rPr lang="en-US" sz="2400" dirty="0" smtClean="0"/>
              <a:t>Main body that establishes the organization of the federal government into three branches (legislative, executive, and judicial) and define their powers</a:t>
            </a:r>
          </a:p>
          <a:p>
            <a:pPr marL="708660" lvl="1" indent="-342900">
              <a:buFont typeface="+mj-lt"/>
              <a:buAutoNum type="arabicPeriod"/>
            </a:pPr>
            <a:r>
              <a:rPr lang="en-US" sz="2400" b="1" dirty="0" smtClean="0"/>
              <a:t>Amendments – </a:t>
            </a:r>
            <a:r>
              <a:rPr lang="en-US" sz="2400" dirty="0" smtClean="0"/>
              <a:t>Formal additions and changes to the Constitution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304800"/>
            <a:ext cx="8381260" cy="1054394"/>
          </a:xfrm>
        </p:spPr>
        <p:txBody>
          <a:bodyPr/>
          <a:lstStyle/>
          <a:p>
            <a:pPr algn="l"/>
            <a:r>
              <a:rPr lang="en-US" dirty="0" smtClean="0"/>
              <a:t>Structure of the Constitution</a:t>
            </a:r>
            <a:endParaRPr lang="en-US" dirty="0"/>
          </a:p>
        </p:txBody>
      </p:sp>
      <p:sp>
        <p:nvSpPr>
          <p:cNvPr id="4" name="Explosion 1 3"/>
          <p:cNvSpPr/>
          <p:nvPr/>
        </p:nvSpPr>
        <p:spPr>
          <a:xfrm>
            <a:off x="7162800" y="-228600"/>
            <a:ext cx="2362200" cy="19812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Notes</a:t>
            </a:r>
          </a:p>
          <a:p>
            <a:pPr algn="ctr"/>
            <a:r>
              <a:rPr lang="en-US" sz="2400" dirty="0" smtClean="0"/>
              <a:t>p. 39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51205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Amending the Constitution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sz="3000" dirty="0" smtClean="0"/>
              <a:t>Writers of the Constitution knew that changes would be necessary</a:t>
            </a:r>
          </a:p>
          <a:p>
            <a:r>
              <a:rPr lang="en-US" sz="3000" dirty="0" smtClean="0"/>
              <a:t>But they didn’t want the process to be easy</a:t>
            </a:r>
          </a:p>
          <a:p>
            <a:pPr lvl="1"/>
            <a:r>
              <a:rPr lang="en-US" sz="2600" dirty="0" smtClean="0"/>
              <a:t>Over the years 11,000 amendments have been proposed, but only 27 have actually </a:t>
            </a:r>
            <a:r>
              <a:rPr lang="en-US" sz="2600" dirty="0" smtClean="0"/>
              <a:t>been </a:t>
            </a:r>
            <a:r>
              <a:rPr lang="en-US" sz="2600" dirty="0" smtClean="0"/>
              <a:t>ratified</a:t>
            </a:r>
          </a:p>
          <a:p>
            <a:r>
              <a:rPr lang="en-US" sz="3000" dirty="0" smtClean="0"/>
              <a:t>Most common process for amending the Constitution goes…</a:t>
            </a:r>
            <a:endParaRPr lang="en-US" sz="3000" dirty="0"/>
          </a:p>
          <a:p>
            <a:r>
              <a:rPr lang="en-US" sz="3000" dirty="0" smtClean="0"/>
              <a:t>The president has no formal role in the amendment process</a:t>
            </a:r>
          </a:p>
          <a:p>
            <a:pPr lvl="1"/>
            <a:r>
              <a:rPr lang="en-US" sz="2600" dirty="0" smtClean="0"/>
              <a:t>He can support or oppose an amendment but has no power to approve or block its passage</a:t>
            </a:r>
          </a:p>
          <a:p>
            <a:endParaRPr lang="en-US" dirty="0"/>
          </a:p>
        </p:txBody>
      </p:sp>
      <p:sp>
        <p:nvSpPr>
          <p:cNvPr id="4" name="Explosion 1 3"/>
          <p:cNvSpPr/>
          <p:nvPr/>
        </p:nvSpPr>
        <p:spPr>
          <a:xfrm>
            <a:off x="6781800" y="-533400"/>
            <a:ext cx="2667000" cy="2209800"/>
          </a:xfrm>
          <a:prstGeom prst="irregularSeal1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Notes</a:t>
            </a:r>
          </a:p>
          <a:p>
            <a:pPr algn="ctr"/>
            <a:r>
              <a:rPr lang="en-US" sz="2400" dirty="0" smtClean="0"/>
              <a:t>p. 41</a:t>
            </a:r>
            <a:endParaRPr lang="en-US" sz="2400" dirty="0"/>
          </a:p>
        </p:txBody>
      </p:sp>
      <p:pic>
        <p:nvPicPr>
          <p:cNvPr id="2050" name="Picture 2" descr="Us Capitol Building Clipart Style Clip 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52888" y="-26052463"/>
            <a:ext cx="2857500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464781"/>
            <a:ext cx="3497263" cy="23170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228" y="4464781"/>
            <a:ext cx="3571372" cy="23170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3886200" y="5302981"/>
            <a:ext cx="1371600" cy="83820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xplosion 1 5"/>
          <p:cNvSpPr/>
          <p:nvPr/>
        </p:nvSpPr>
        <p:spPr>
          <a:xfrm>
            <a:off x="6629400" y="3505200"/>
            <a:ext cx="3048000" cy="1219200"/>
          </a:xfrm>
          <a:prstGeom prst="irregularSeal1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Paste on p. 41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24568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smtClean="0"/>
              <a:t>Amendment Sorting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84237"/>
            <a:ext cx="4495800" cy="4525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Work in groups of 3 to sort through the amendments</a:t>
            </a:r>
          </a:p>
          <a:p>
            <a:r>
              <a:rPr lang="en-US" sz="2800" dirty="0" smtClean="0"/>
              <a:t>Come up with </a:t>
            </a:r>
            <a:r>
              <a:rPr lang="en-US" sz="2800" dirty="0"/>
              <a:t>3</a:t>
            </a:r>
            <a:r>
              <a:rPr lang="en-US" sz="2800" dirty="0" smtClean="0"/>
              <a:t> or </a:t>
            </a:r>
            <a:r>
              <a:rPr lang="en-US" sz="2800" dirty="0"/>
              <a:t>4</a:t>
            </a:r>
            <a:r>
              <a:rPr lang="en-US" sz="2800" dirty="0" smtClean="0"/>
              <a:t> categories and sort each of the amendments to fit in one of those categories</a:t>
            </a:r>
          </a:p>
          <a:p>
            <a:r>
              <a:rPr lang="en-US" sz="2800" dirty="0" smtClean="0"/>
              <a:t>Use a piece of scrap paper to write down your categories and help you sort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5029200" y="914400"/>
            <a:ext cx="3935961" cy="5095683"/>
            <a:chOff x="5029200" y="1523999"/>
            <a:chExt cx="3935961" cy="5095683"/>
          </a:xfrm>
        </p:grpSpPr>
        <p:pic>
          <p:nvPicPr>
            <p:cNvPr id="1026" name="Picture 2" descr="http://t0.gstatic.com/images?q=tbn:ANd9GcROQ27NNNLXRn9Z1qbKHZfI8kkofaQBKVh3kvmVTL2oFAuvmwQdpKepiVa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200" y="1523999"/>
              <a:ext cx="3886200" cy="50956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5" name="Straight Connector 4"/>
            <p:cNvCxnSpPr/>
            <p:nvPr/>
          </p:nvCxnSpPr>
          <p:spPr>
            <a:xfrm>
              <a:off x="5334000" y="2590800"/>
              <a:ext cx="3505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5486400" y="1981200"/>
              <a:ext cx="0" cy="456228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477000" y="1981200"/>
              <a:ext cx="0" cy="456228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7543800" y="1981200"/>
              <a:ext cx="0" cy="456228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8610600" y="1981200"/>
              <a:ext cx="0" cy="456228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 rot="19595065">
              <a:off x="5436639" y="1894676"/>
              <a:ext cx="1447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Category 1</a:t>
              </a:r>
              <a:endParaRPr lang="en-US" sz="1600" dirty="0"/>
            </a:p>
          </p:txBody>
        </p:sp>
        <p:sp>
          <p:nvSpPr>
            <p:cNvPr id="14" name="TextBox 13"/>
            <p:cNvSpPr txBox="1"/>
            <p:nvPr/>
          </p:nvSpPr>
          <p:spPr>
            <a:xfrm rot="19595065">
              <a:off x="6427239" y="1894676"/>
              <a:ext cx="1447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Category 2</a:t>
              </a:r>
              <a:endParaRPr lang="en-US" sz="1600" dirty="0"/>
            </a:p>
          </p:txBody>
        </p:sp>
        <p:sp>
          <p:nvSpPr>
            <p:cNvPr id="15" name="TextBox 14"/>
            <p:cNvSpPr txBox="1"/>
            <p:nvPr/>
          </p:nvSpPr>
          <p:spPr>
            <a:xfrm rot="19595065">
              <a:off x="7517361" y="1881570"/>
              <a:ext cx="1447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Category 3</a:t>
              </a:r>
              <a:endParaRPr lang="en-US" sz="1600" dirty="0"/>
            </a:p>
          </p:txBody>
        </p:sp>
      </p:grpSp>
      <p:sp>
        <p:nvSpPr>
          <p:cNvPr id="16" name="Explosion 1 15"/>
          <p:cNvSpPr/>
          <p:nvPr/>
        </p:nvSpPr>
        <p:spPr>
          <a:xfrm>
            <a:off x="1447800" y="4724400"/>
            <a:ext cx="4419600" cy="2819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Your grade today will depend on your participation within your group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16933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Amendment Sorting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Do some amendments give power?</a:t>
            </a:r>
          </a:p>
          <a:p>
            <a:r>
              <a:rPr lang="en-US" sz="3200" dirty="0" smtClean="0"/>
              <a:t>Do some amendments limit power?</a:t>
            </a:r>
          </a:p>
          <a:p>
            <a:r>
              <a:rPr lang="en-US" sz="3200" dirty="0" smtClean="0"/>
              <a:t>Do some amendments deal with social change?</a:t>
            </a:r>
          </a:p>
          <a:p>
            <a:r>
              <a:rPr lang="en-US" sz="3200" dirty="0" smtClean="0"/>
              <a:t>Do some amendments deal with the rights of the people?</a:t>
            </a:r>
          </a:p>
          <a:p>
            <a:r>
              <a:rPr lang="en-US" sz="3200" dirty="0" smtClean="0"/>
              <a:t>Do some amendments limit the role of government or politicians?</a:t>
            </a:r>
          </a:p>
        </p:txBody>
      </p:sp>
    </p:spTree>
    <p:extLst>
      <p:ext uri="{BB962C8B-B14F-4D97-AF65-F5344CB8AC3E}">
        <p14:creationId xmlns:p14="http://schemas.microsoft.com/office/powerpoint/2010/main" val="292701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 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16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 – p. 40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Which of the amendments you learned about today do you think was the most important and why?</a:t>
            </a:r>
          </a:p>
          <a:p>
            <a:endParaRPr lang="en-US" sz="1400" dirty="0" smtClean="0"/>
          </a:p>
          <a:p>
            <a:r>
              <a:rPr lang="en-US" sz="3600" dirty="0" smtClean="0"/>
              <a:t>What amendment would you add to the Constitution if you could?</a:t>
            </a:r>
            <a:endParaRPr lang="en-US" sz="3600" dirty="0"/>
          </a:p>
        </p:txBody>
      </p:sp>
      <p:sp>
        <p:nvSpPr>
          <p:cNvPr id="4" name="Explosion 1 3"/>
          <p:cNvSpPr/>
          <p:nvPr/>
        </p:nvSpPr>
        <p:spPr>
          <a:xfrm>
            <a:off x="6477000" y="-381000"/>
            <a:ext cx="2895600" cy="2133600"/>
          </a:xfrm>
          <a:prstGeom prst="irregularSeal1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Copy and Answer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0099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601</TotalTime>
  <Words>435</Words>
  <Application>Microsoft Office PowerPoint</Application>
  <PresentationFormat>On-screen Show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Thatch</vt:lpstr>
      <vt:lpstr>Do Now – p. 40</vt:lpstr>
      <vt:lpstr>Today’s Objectives</vt:lpstr>
      <vt:lpstr>Structure of the Constitution</vt:lpstr>
      <vt:lpstr>Amending the Constitution</vt:lpstr>
      <vt:lpstr>Amendment Sorting Activity</vt:lpstr>
      <vt:lpstr>Amendment Sorting Activity</vt:lpstr>
      <vt:lpstr>Share Out</vt:lpstr>
      <vt:lpstr>Reflection – p. 40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 – p. 40</dc:title>
  <dc:creator>Henry Mahegan</dc:creator>
  <cp:lastModifiedBy>Henry Mahegan</cp:lastModifiedBy>
  <cp:revision>13</cp:revision>
  <dcterms:created xsi:type="dcterms:W3CDTF">2011-10-11T15:25:17Z</dcterms:created>
  <dcterms:modified xsi:type="dcterms:W3CDTF">2011-10-13T17:29:25Z</dcterms:modified>
</cp:coreProperties>
</file>